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0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0720F-4BDD-4288-A515-528D21305348}" type="datetimeFigureOut">
              <a:rPr lang="en-US" smtClean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C0C3-1300-4655-9306-D551D5D122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35429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0720F-4BDD-4288-A515-528D21305348}" type="datetimeFigureOut">
              <a:rPr lang="en-US" smtClean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C0C3-1300-4655-9306-D551D5D122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43122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0720F-4BDD-4288-A515-528D21305348}" type="datetimeFigureOut">
              <a:rPr lang="en-US" smtClean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C0C3-1300-4655-9306-D551D5D122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2068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0720F-4BDD-4288-A515-528D21305348}" type="datetimeFigureOut">
              <a:rPr lang="en-US" smtClean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C0C3-1300-4655-9306-D551D5D122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39797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0720F-4BDD-4288-A515-528D21305348}" type="datetimeFigureOut">
              <a:rPr lang="en-US" smtClean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C0C3-1300-4655-9306-D551D5D122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54887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0720F-4BDD-4288-A515-528D21305348}" type="datetimeFigureOut">
              <a:rPr lang="en-US" smtClean="0"/>
              <a:pPr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C0C3-1300-4655-9306-D551D5D122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45132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0720F-4BDD-4288-A515-528D21305348}" type="datetimeFigureOut">
              <a:rPr lang="en-US" smtClean="0"/>
              <a:pPr/>
              <a:t>9/11/2019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C0C3-1300-4655-9306-D551D5D122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75031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0720F-4BDD-4288-A515-528D21305348}" type="datetimeFigureOut">
              <a:rPr lang="en-US" smtClean="0"/>
              <a:pPr/>
              <a:t>9/11/2019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C0C3-1300-4655-9306-D551D5D122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0016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0720F-4BDD-4288-A515-528D21305348}" type="datetimeFigureOut">
              <a:rPr lang="en-US" smtClean="0"/>
              <a:pPr/>
              <a:t>9/11/2019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C0C3-1300-4655-9306-D551D5D122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95491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0720F-4BDD-4288-A515-528D21305348}" type="datetimeFigureOut">
              <a:rPr lang="en-US" smtClean="0"/>
              <a:pPr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C0C3-1300-4655-9306-D551D5D122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62106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0720F-4BDD-4288-A515-528D21305348}" type="datetimeFigureOut">
              <a:rPr lang="en-US" smtClean="0"/>
              <a:pPr/>
              <a:t>9/11/2019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0C0C3-1300-4655-9306-D551D5D122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8537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0720F-4BDD-4288-A515-528D21305348}" type="datetimeFigureOut">
              <a:rPr lang="en-US" smtClean="0"/>
              <a:pPr/>
              <a:t>9/11/2019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E0C0C3-1300-4655-9306-D551D5D1224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4633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382000" cy="2514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DO NOW: This picture was used to advertise a product. Based on the picture what product was being advertised? 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81000" y="5181600"/>
            <a:ext cx="8610600" cy="121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French clothing retailer 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La Redoute used this ad for full day before anyone noticed the problem.  Did you notice?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2050" name="Picture 2" descr="http://asset2.cbsistatic.com/cnwk.1d/i/tim/2012/01/07/_57707785_fashion464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667000"/>
            <a:ext cx="4114800" cy="231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95796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514350" y="533400"/>
            <a:ext cx="7772400" cy="1470025"/>
          </a:xfrm>
        </p:spPr>
        <p:txBody>
          <a:bodyPr/>
          <a:lstStyle/>
          <a:p>
            <a:r>
              <a:rPr lang="en-US" u="sng" dirty="0" smtClean="0">
                <a:solidFill>
                  <a:srgbClr val="FF0000"/>
                </a:solidFill>
              </a:rPr>
              <a:t>AIM: How well do we observe?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4495800" y="1657350"/>
            <a:ext cx="4191000" cy="413385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One of the most important tools of the forensic investigator is the ability to observe, interpret and report observations clearly, whether at a crime scene or in the lab.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3074" name="Picture 2" descr="http://www.bls.gov/ooh/images/p10-to-p11/p115-4-jpg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1641763"/>
            <a:ext cx="2286000" cy="320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media.budgetfilms.com/images/existing_thumbnails/Picon40/Detective_takes_Notes2_B2029H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876800"/>
            <a:ext cx="22860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4572000" y="5867400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Which evidence is considered good evidence to collect?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155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228600"/>
            <a:ext cx="8440811" cy="1981200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Making accurate observations can be difficult because there is so much information stimulating our senses, our brains apply an unconscious filter. 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28600" y="2209800"/>
            <a:ext cx="3886200" cy="44958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</a:t>
            </a:r>
            <a:r>
              <a:rPr lang="en-US" dirty="0" smtClean="0">
                <a:solidFill>
                  <a:schemeClr val="tx1"/>
                </a:solidFill>
              </a:rPr>
              <a:t>e pay more attention to what is important at that moment and paying attention to details requires a conscious effort. </a:t>
            </a:r>
          </a:p>
        </p:txBody>
      </p:sp>
      <p:pic>
        <p:nvPicPr>
          <p:cNvPr id="5" name="Picture 2" descr="http://bartsblackboard.com/files/2010/02/The.Simpsons.S12E1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124200"/>
            <a:ext cx="39624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328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 </a:t>
            </a:r>
            <a:r>
              <a:rPr lang="en-US" dirty="0" smtClean="0"/>
              <a:t>For example our brains will fill in missing information, that is not really there.</a:t>
            </a:r>
            <a:endParaRPr lang="en-US" dirty="0"/>
          </a:p>
        </p:txBody>
      </p:sp>
      <p:pic>
        <p:nvPicPr>
          <p:cNvPr id="7170" name="Picture 2" descr="http://0.tqn.com/d/psychology/1/5/9/1/closur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133600"/>
            <a:ext cx="4267200" cy="426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40987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848600" cy="1847850"/>
          </a:xfrm>
        </p:spPr>
        <p:txBody>
          <a:bodyPr>
            <a:normAutofit/>
          </a:bodyPr>
          <a:lstStyle/>
          <a:p>
            <a:r>
              <a:rPr lang="en-US" dirty="0" smtClean="0"/>
              <a:t>Our brains will also apply prior knowledge to new situations.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048000"/>
            <a:ext cx="3581400" cy="2590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What flavor is this ice cream?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AutoShape 2" descr="data:image/jpeg;base64,/9j/4AAQSkZJRgABAQAAAQABAAD/2wCEAAkGBhQSEBQUEhQUFBQUFBQUFBUUFBUVFBQUFBQVFRQUFBQYHCYeFxkjGRQVIC8gIycpLCwsFR4xNTAqNSYrLCkBCQoKDgwOGA8PGikcHBwpKi0tKSwpKSwsKS0pKSkpKSkpKSkpLCkpKSksKSwsLCkpKSkvLCwsKSkpLCksLCksLP/AABEIAKcBLgMBIgACEQEDEQH/xAAbAAABBQEBAAAAAAAAAAAAAAAEAAECAwUGB//EAD4QAAEDAgMFBQcCBAUFAQAAAAEAAhEDIQQSMQVBUWFxBhMigZEyUqGxwdHwQuEUI2JyM5Ki0vEVQ4Kywgf/xAAaAQEBAQEBAQEAAAAAAAAAAAAAAQIDBAYF/8QAKBEBAQACAQQBAgYDAAAAAAAAAAECEQMEEiExURNhQXGhscHhIjJS/9oADAMBAAIRAxEAPwD2FJNKUroHSTSlKCUpkk0oHSTSnlA6SaUpQOkmlNKB0kyUoHSTSlKBJikSmLkDpKt1cKBxY5qNdtXpKgY1vNWMrA6FEssTSSSVQkkkkDJJJIEmSSQJMUkyBkkkkCSSSQJJJJBbKYlRJTSoqWZNmUCU0oLM6fOqi5NmVF+dNnVOdMaiAjOlnQ3eTp9go1KsAkmwBJjldTaC8yQXObM7Z0qlQU47tzhLC+IfyDtzuS3CSdSufHy4cs7sLuC7P0UTU5qAapALopi9IOUkPXrgI1jjtN9WEPUr/nKEHVxfp/ySfT5hCVMQSCHQCZkAzqTCO+OGmg7EfnwVRxGvUx0QTq8n856KsVpuDIMARpFzM87DyCOnaPOI/P24KJxEaIPvN/QeX2SujWmlQ2k5upJHOPmtKjjQ7SOi59OxxGn504I55cUydN3iWcLJw2McXQ4jSRzG8H+rT1R8o8+eFx9iEypBTioq5rZTKIeE8oEUyUpIEkmSQOmSSlA6SZKUEiolIlRJRSKjKUqDnKCWZRLkzWzfQcUziP23n+77IHDp++5RzDqeenkFW6pKbMguzpjBEHQqqVIFB5lt/ZjWVKlFrszW3ZOoBHskkXi1+srqewnaR1VpoVbvpsDmOn26dgJ3lzTYnf1WL2wwDqdfvNW1HAsP9WWHUzwmJHHyWFjmmm5lVjnAgNALSWm8QJGlyvm8OW9L1FmtS30r2UOT5kBs7a1Ku3NReHgRMagkTBG43V1Z/PS5HHgPX5L6OWWbhjN1PEYiB81kYvEnT8Itb0U8XivyeJv8JWLiMZ0Fjv5CI43+iPVjjoQ6oBa0cBzn6fPkh34qwOgMTu1BgQd0n1gIGripvrHqAeHwSZVvvAAn43+irrIP765njrxlWB356oOgbdJ9bgIpm4Xkg+W658yjWlzXeJ3JreeuaIA/LK9jfhA681RTADncXAWnUDwg8leyzS47h8tUKlQfM8nEHy3K4BV7LoQwn3iXHq66JDUZqsAjTX81Wlh6kt5oPKrcMYN96OXJNwaHKShCeVXkShJOClCBBydNCYCFBJMnCUKhkk5CaECSlJJAi5Qc5O4qsqBEp2MmSbAalM1sqeIdAjcPi79lBXVreUaDhzPNUFyiXJAoqRTJBSAVDAKYCSY1AEHO9r8ru7YbxLnDdBsDwJ8JHmuWfh8ze7dumTrMGQetwt/buIz13DTKA3nF3T8T6LOLTkMASSb6WAGp3D7BfF9Zy3k6nP7X9vDUgP8A/O9pFmKLDEVmuB/up5nA+mYea7oYqS86X6WBIF/I+q5TsNsQCpUxBJ8Ln06Y3Efqfxm8DzRNTabqb3h1/E5szB8MwDwEGZ5L6fo5ZxTf4+nXjnsZtDGWN4t9+HksPEYqSLD2m2A6XB+qbHY2dL2kX1jgPosXvbg74EfOV69u8aH8ZDmiHZSSC8NOVv6gTA3ARYcEfh6zXtDmEOFwCORj5rPwGOc3eY/3XBRuFblsNLAf03mJ4XaB0VbjSpN+Nvp9kY1pnoBF+J8U+QQrAfBHG/SDPncLQptVEu5Eh0eKCAeXA+iIyeEydb+qiRZLE2pcCQiFs0S08JgDcI0+SNAUMJSysA0V4CM32iGpnNVkKt4v6lEEU68gHWyn3qzdnPhgDrEzF76SjS1Hm5cLjfsIbUVgcgSE7apCrkPhJCtxCuZVlBIhOOasNE6qdNuax8vt9ioilNCc2OU9RzHH7pIpkkk6oqIShOAnAUFtAQHOP6Qfks+u785m5/OS0KlqLuYA9Xws2oZJUFakAkFJVTSkakKqpUQ7qqAl1ZV55WbjNrspgyQXAE5ARmJ4cj1We3tDUIEimzNcNhz3Ac/+AvHz9ZxcP+13+XkG9osG11PvLB9O4MxI3t58ufUrnNpYN1Wg1tOC51QEta4SW6THC4KOxbe8JLoeTrqMpA3a5dFlUKPdvL7ayJsQ4GYP7L5zm6rj5uf6kx1/P9tY11L638Hgjly/yqZgkWdUjhvJduXnO0O0j6r3OMS4y4NaMoIt7Rvu3LY292g/iWlzrECGtElrDacttZvPIcLcZ3ZJDWzH6ran7BfrcvP35axtkhuz06J2JzMY4E3HiBcDB0toQCNJ9So0XzIm8GOTtxB8o81i0sWWuAFwAQZ379FrYN4fdsgDivVxc3dqX29HHn3eL7aWE0H5ustjCtvB0MT53kLMw4/OhWrQtrcTHkftK9sejTSwpJzDeC4Dhr4DbdEI/DjTp+fJB0D9ka06cNei0lXQoYs/4beLh6C5+SdhMk6CB+8qykJcTwED6/nJEgvRSBVYVkoycoSucueo7QNtyABJPx+CKLlg9odtdy6gxoDnVqzWltv8OCajo5BRvCW3QCvtM16+WkRDRI14CSbTJPBdNgquUBriA6NAZ6LGpYOnRqGpSADXWygWabCQdBMBHYTC5X5nEOOoJ1b+BGuTVmmulCdl08KvzbNXSHdq6hh7qI1WxRw7YEGeabZSptsFCrhyPE3UbtxRLU6ztGZi294zM3223jmNWnqPoh6VUOaCNCj6zstUcHiD1Gh+KyqXgrVKe6c7ejrkKxRKZOktCsFPKiElBdVM0nCP0g+bX/noVlkoj/qYpPipPd1AGyBOV0xJO4eJB1QWuc06gx+eSgtlV1KirdVQ9WqqqTnrP2ntRtIRcucDAECN2Yk6IgGVyfa3B4rvDUpsbUpw0CJL2QLyzeJk2nXReXqsuTHjv0/Yp7t3ga24MkvdcnplgTxJ4rRoNh8QASYAcQJiBaei5BmMquEOcQN+aWjzAgQr6OLdOSmacx4iSIP9IB0HTmvl7wf9VHX18QxsX8R90Fw19kkDKfVYm38YAPCDlmZsZidOAUu+eIGUE5gHOvkAtYTfnw39MnaOKOQnUB0yQIJ3gDcI+a5Y8c+pNNSsyrtHVswJ+lvsgO9kkyjcZgMzWvaIDrEe7N29d48lHDdnKz2lzWhwEEw5s+hX7GHHL69tTeXpTRqmYknMQIniYXY7HfRg03ta0EWf+oEWmfVcvT2fVZUbNN4gB8wYIF9dN3xRAxBEOIIa+S0nQwbxxgr2dLhrK2x6ODDzbW5jJo+IkPpnR7f/AKGrT1V+BxveMLg4NDSASQTz0Glt/MLJpYyRB0OoOhROz6jKeYNAAqRmA1AHu8P2X6L16dhsXAVJe4wWPgsMyRGvlELQaIUMPWFOgzuxAjQzI335qp+LGUukc+qrHmjQrqRWDgtuteLkAgkctdy1aeJCpcbB7XKWZDNqIWttVjXQSAd5JAEn6qMzG1ZtnaYoUjUdoJgby7cAuewWBdiqrK1WWBoiDAidWjmRC2S+nUcXPc1+UkNAuGnQmN7ufNA7Viq1gaIyumLAgj4T6I7YePH6jM4p1QxogGxFo5GBqSPmjRSJMxfQF3uxIiFxG09tvp4y7C0syBodJa5pkB+Y9bxpC7XD7SBIaNYmBys70+qMZY2asamGs0K0lAy7UQBMXUhiDbSFXhzwttosFEUMQ5ogG3BDB4VoKOIzDYszfQrSBWEEbhsYQL3hSxlLaI05T9Fh7RrxiqZ95gB+P2WtVqzc7/kuc2nVzYtjRugfAk/NFjaZVVgKz2vhEMqLQsCchQaVYAoBMbQzsc0iQQQVk0cYXNh5/mUoZUPvs/7dUcdQD5LoC1c92gwL2kVqRhzdeh1DhvaeHPnaLDuqeqpJMoWji84HHgeW7qtCgCQFV0lQZxU3gTu9VdksqjRUJWVtDs9RruDqrS4i0hzhIBJvBvqfVD7X2fRo0mwwNaHWYAMpMHxEcQJvc3XRMpLme3+z6zqTHUWl4bmD2tEuGaIcBvFiDwnqvD1nFMuLLtnmo5Ta23m+yx5aeZA04XvfqsZuOfiSKTAXvcQMxMCOm4DWd/VauyewNfEOz1QaNIaFwh7h/Sw6dTx3rpaHZejRYW02wYhziZc7qY+AsvD0/QSSWx0wx3fPpw1GtUpgtzDLcEOaHDW9jovRexuFBod44Q558gBuHrPQhcrtDY4DzBzNtDRqXaQbab1sbGxtcktNMQ0tLspENygAZgTHlrZevpeLLHO3L8HXi4rLaj25D6ZD2Foa1oaRobn0Kx+zO2KVYPoYgAtIlojWDfKRoRY/FdTtis1xDA1ri5slpAMQJk+7eL/suG2zsoUK4DYYXD9M5Q4ncRu+a99eyetCdr9n30qjxQ/mMbTNS7hmyj2uAMW53XNU8c5zwGhxcTZo1J1iF7N2fdSfQGVrQXDK4x7Ri87zofQrjtnbLGBxr3MAe2o8saDZzMxHhM23xbzTRLa6nA4Ko1gFQi7BmYdzomx+EKpz2gFjGAvcCcpiGzoXTuk9eSuxOKcxwkFxN4bpB0kqjCYJ4uT7bnQTrrMERa3MrRNsrbmxiXB5mnYAhmUAEb7DfpfctfYGIIzMfMjTmBAsd/XVH7RwOdhFi5oBFvrOsKrYzZc0jcIO6NJ87Itu8Rlak9zS0GCQRM2BWMNh5XMkF5mXueczgdG5TFrifwro2NykmYbrB5ppBl5kQIvrbfH5qEZmVjKoU5zGfDdrhuDhaw6/RTDCSC4bxkcNBOpjVU7MxIrd6WtiDLv64jTgTlARtBmYZ785ixBEW9UWyxk9pMAKtJ3hJrMaS2IBAvv4Tu5J+x2Ms0O9tzATv5zyngtvHVstN02c6WsjUk6dEF2e2YKYHeZc4aCHNJO4D2rTpwRZl/hdj9r40Mp6E5rW1uhqGXu2tZADbTMkEbjzN/RFYt02WfTw5BI46o5bnbppYLEE66rRY+yxw/KLa/JHYWrIWni5Nb8Dg5TYVXTEqwqOSFevAJPUrC2Iw1sS+odGA/5n/tKh2h2pHgbdzrAfIfX8C29g7O7miGn2j4n/ANx/PmimxFFUtqLSrsWZVbBVQU0q9jlBzU7VBdCrqU7JwVLKg5HbGxjTOekLTce6N9uGl9yHwm0g4Q6WuB10PKQuxqU1z+1ezgf4qfhcN249OHTToo1KJwr8w1kjdxHEK4ggSuVZUfRdBkEagyB1Hu/JbmC2yHCHG/Ai/qNUWwQKxnRHU7hU08pEqwVEZVYyiSLLl8ZVcx35B6rqKlW1li41mbco3jdMvvmOmfC4iJP0I0UsJVc1zGw0MuMzdCY/Ud7ifjCVfZ0myHbRewy2Y/NRvTT045RdtrDO/iqDqToLhkqyJbFteO/0lZPazZFwRP8ALyhoAtpPoCtVm2S10FgJ4yQo19uBxhzQBxmfhCrtM9a8BNh9qqGGoMa4uL5l4yvAaTJIBiN+qftDRpFwqsfIeQ8w672TdrSbTvBUMdsTOJDQd6hszZNOmS+syoXyA3K0Obl0I4jUo6S4+46TZtECAHuLHCZf7QmDGYWIifNaOIqilRdUcQWsaSBziGi+8kj1QuEwrPCXEmTEbhbejMdlc3IAMvDWUY2G2TWz0s8lwJ3mdYtPAIrvGh/diM0SWN4aGfzeh6GHysyjwtHkAPso0sQxr82cZoibzHVGcssd0bWqim075mLb+fKViYMvykOcS/MSXHVwsB0gALRq7UokeJ/kAXH0GiD/AOp058DXkcTA+EouOfj01W4ABhDHBhIHitDY1N7BZuI2y2nTLaeWpUOpAOSfeM6nkFVicQ6u3IBkbMmTcxx5ckqGCa3g49Lfuq53L5D4avWcJe4mTPiAv5ab9y0qTrcOmii1qi2orpi5fAjqqTUUnvshC6NUc7RBer8JiMpQLZKsosJ/NeirFm3QMxoQO1tthjYGvDW/1PL1hQbg6hBDQbe0ZgN5OduPIS7op4LYjc2Z/iI0EW46cJ3eqx7Zuop7PbHJf39XXVjTu/qP5z4R0oKg0qTVWEn6LOxDbrRfogMRqqCSFGFNNCiIgqbXqBCiSipvKHJUyUO96B8TgmVWw8TwO8dCudx3ZuoyTTOdvDR4+hXRsqK9olFl04hu0HjwkuaRxFx1H51RVPa1QC4DhuIK6bF4BlQQ9od8x0OoWFjOytyaTy08Hf7h9ZWbGpZU8JtBpME5Twdp5HRGFgK5fE4TEUvbp5hxA+rbf6VRT2xGhcw8Dp6iR6wrGu2OqNEKp2EBWRhu0jt+Vw4iJ+CPpbcpu1seaL20PitnAlZVfZYJst1mKY+crwUDVF1W5lYBfs+pbxuP/kfJEZq3vDoWhFCu2RdNF+IVa706Fd+9rT5kfBWPxVTdlHlPzTt1UibGbKL3AnUHv9p7j529BZRGzRKMpvEKQci99UswgCuZRA0CmCmbUVS5WkApqDWEnkjsLspzzcwOVyjFDMcoYnDPafECJ4rp8HsXLcCD7zony4eiObskTLoJ4uGY/G3wU2x3xxtKiYFkZR2S9/stnmdF1rsKwXdBje6IHloEJidv0maHMeDdPXRN/DPf8QFh+ygMd64ke62w8zv+CMqtoUREQfdbr5nX7rIxfaGo+w8A5a/5vtCCbUTXyzbb7atbaBfAADWjRo0TMcgWORNNyqDGuVzChaZRLERN5QNcoipUQNWog0JTJpTSiHKiQnThBDIhatFaACrqU5RWUHEImlXTVqKqhAc18p3tQ1FyKCAeVRiNl0qnt02k8Yg+oRdSmqsygwcZ2Iouu0uaecOHxusqt2Qqs9h4Pm5vwMhdmXqmoUa7q4apsyu3Vk9AD8WwqH5xqxw83D7rtarUM5iaamTkxjCB+sef3CmNpnn/AKCujOHHAeicYBh1a30Cumu9gt204bj6D6FKrtkkQWn0/db52Wz3G+gUTstnuN9E0d7CZtkxAZ8B91azabyZy/8Ar91sDZzPdb6BS/gm7mj0TR3s1mPcdQfVoXQ4CvRDR/JzHi+p9BKB/huSXcppm2umpY6m3dRbyAzH1kfJTf2gpjRx6NaPquYDE8J2suhf2pH6WE83OA+AQdbtFVdoQ3+0fUysolNmTUNLa2Ic4y5xJ5mVXKjmUZVFkqTSqwrGNQE0iiqaFpNRlOyIJphTdVhCPxMIariVEE1sQhHVFUakqbQqrbyJZUySiHyp0kkDpJJIiqoxC1WJJIqsFEUqqSSAgFRfSlOkgGqUkO9qSSCl1NUuopJKqbulJtNJJBc2mpd0kkgY0VHu0kkDFigWJJIKyxQITpKqgWqJCSSgWVOGJJILGsVzKSdJESNWNFB2JSSQUurpgZSSQXMar2tTJIj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5" name="AutoShape 4" descr="data:image/jpeg;base64,/9j/4AAQSkZJRgABAQAAAQABAAD/2wCEAAkGBhQSEBQUEhQUFBQUFBQUFBUUFBUVFBQUFBQVFRQUFBQYHCYeFxkjGRQVIC8gIycpLCwsFR4xNTAqNSYrLCkBCQoKDgwOGA8PGikcHBwpKi0tKSwpKSwsKS0pKSkpKSkpKSkpLCkpKSksKSwsLCkpKSkvLCwsKSkpLCksLCksLP/AABEIAKcBLgMBIgACEQEDEQH/xAAbAAABBQEBAAAAAAAAAAAAAAAEAAECAwUGB//EAD4QAAEDAgMFBQcCBAUFAQAAAAEAAhEDIQQSMQVBUWFxBhMigZEyUqGxwdHwQuEUI2JyM5Ki0vEVQ4Kywgf/xAAaAQEBAQEBAQEAAAAAAAAAAAAAAQIDBAYF/8QAKBEBAQACAQQBAgYDAAAAAAAAAAECEQMEEiExURNhQXGhscHhIjJS/9oADAMBAAIRAxEAPwD2FJNKUroHSTSlKCUpkk0oHSTSnlA6SaUpQOkmlNKB0kyUoHSTSlKBJikSmLkDpKt1cKBxY5qNdtXpKgY1vNWMrA6FEssTSSSVQkkkkDJJJIEmSSQJMUkyBkkkkCSSSQJJJJBbKYlRJTSoqWZNmUCU0oLM6fOqi5NmVF+dNnVOdMaiAjOlnQ3eTp9go1KsAkmwBJjldTaC8yQXObM7Z0qlQU47tzhLC+IfyDtzuS3CSdSufHy4cs7sLuC7P0UTU5qAapALopi9IOUkPXrgI1jjtN9WEPUr/nKEHVxfp/ySfT5hCVMQSCHQCZkAzqTCO+OGmg7EfnwVRxGvUx0QTq8n856KsVpuDIMARpFzM87DyCOnaPOI/P24KJxEaIPvN/QeX2SujWmlQ2k5upJHOPmtKjjQ7SOi59OxxGn504I55cUydN3iWcLJw2McXQ4jSRzG8H+rT1R8o8+eFx9iEypBTioq5rZTKIeE8oEUyUpIEkmSQOmSSlA6SZKUEiolIlRJRSKjKUqDnKCWZRLkzWzfQcUziP23n+77IHDp++5RzDqeenkFW6pKbMguzpjBEHQqqVIFB5lt/ZjWVKlFrszW3ZOoBHskkXi1+srqewnaR1VpoVbvpsDmOn26dgJ3lzTYnf1WL2wwDqdfvNW1HAsP9WWHUzwmJHHyWFjmmm5lVjnAgNALSWm8QJGlyvm8OW9L1FmtS30r2UOT5kBs7a1Ku3NReHgRMagkTBG43V1Z/PS5HHgPX5L6OWWbhjN1PEYiB81kYvEnT8Itb0U8XivyeJv8JWLiMZ0Fjv5CI43+iPVjjoQ6oBa0cBzn6fPkh34qwOgMTu1BgQd0n1gIGripvrHqAeHwSZVvvAAn43+irrIP765njrxlWB356oOgbdJ9bgIpm4Xkg+W658yjWlzXeJ3JreeuaIA/LK9jfhA681RTADncXAWnUDwg8leyzS47h8tUKlQfM8nEHy3K4BV7LoQwn3iXHq66JDUZqsAjTX81Wlh6kt5oPKrcMYN96OXJNwaHKShCeVXkShJOClCBBydNCYCFBJMnCUKhkk5CaECSlJJAi5Qc5O4qsqBEp2MmSbAalM1sqeIdAjcPi79lBXVreUaDhzPNUFyiXJAoqRTJBSAVDAKYCSY1AEHO9r8ru7YbxLnDdBsDwJ8JHmuWfh8ze7dumTrMGQetwt/buIz13DTKA3nF3T8T6LOLTkMASSb6WAGp3D7BfF9Zy3k6nP7X9vDUgP8A/O9pFmKLDEVmuB/up5nA+mYea7oYqS86X6WBIF/I+q5TsNsQCpUxBJ8Ln06Y3Efqfxm8DzRNTabqb3h1/E5szB8MwDwEGZ5L6fo5ZxTf4+nXjnsZtDGWN4t9+HksPEYqSLD2m2A6XB+qbHY2dL2kX1jgPosXvbg74EfOV69u8aH8ZDmiHZSSC8NOVv6gTA3ARYcEfh6zXtDmEOFwCORj5rPwGOc3eY/3XBRuFblsNLAf03mJ4XaB0VbjSpN+Nvp9kY1pnoBF+J8U+QQrAfBHG/SDPncLQptVEu5Eh0eKCAeXA+iIyeEydb+qiRZLE2pcCQiFs0S08JgDcI0+SNAUMJSysA0V4CM32iGpnNVkKt4v6lEEU68gHWyn3qzdnPhgDrEzF76SjS1Hm5cLjfsIbUVgcgSE7apCrkPhJCtxCuZVlBIhOOasNE6qdNuax8vt9ioilNCc2OU9RzHH7pIpkkk6oqIShOAnAUFtAQHOP6Qfks+u785m5/OS0KlqLuYA9Xws2oZJUFakAkFJVTSkakKqpUQ7qqAl1ZV55WbjNrspgyQXAE5ARmJ4cj1We3tDUIEimzNcNhz3Ac/+AvHz9ZxcP+13+XkG9osG11PvLB9O4MxI3t58ufUrnNpYN1Wg1tOC51QEta4SW6THC4KOxbe8JLoeTrqMpA3a5dFlUKPdvL7ayJsQ4GYP7L5zm6rj5uf6kx1/P9tY11L638Hgjly/yqZgkWdUjhvJduXnO0O0j6r3OMS4y4NaMoIt7Rvu3LY292g/iWlzrECGtElrDacttZvPIcLcZ3ZJDWzH6ran7BfrcvP35axtkhuz06J2JzMY4E3HiBcDB0toQCNJ9So0XzIm8GOTtxB8o81i0sWWuAFwAQZ379FrYN4fdsgDivVxc3dqX29HHn3eL7aWE0H5ustjCtvB0MT53kLMw4/OhWrQtrcTHkftK9sejTSwpJzDeC4Dhr4DbdEI/DjTp+fJB0D9ka06cNei0lXQoYs/4beLh6C5+SdhMk6CB+8qykJcTwED6/nJEgvRSBVYVkoycoSucueo7QNtyABJPx+CKLlg9odtdy6gxoDnVqzWltv8OCajo5BRvCW3QCvtM16+WkRDRI14CSbTJPBdNgquUBriA6NAZ6LGpYOnRqGpSADXWygWabCQdBMBHYTC5X5nEOOoJ1b+BGuTVmmulCdl08KvzbNXSHdq6hh7qI1WxRw7YEGeabZSptsFCrhyPE3UbtxRLU6ztGZi294zM3223jmNWnqPoh6VUOaCNCj6zstUcHiD1Gh+KyqXgrVKe6c7ejrkKxRKZOktCsFPKiElBdVM0nCP0g+bX/noVlkoj/qYpPipPd1AGyBOV0xJO4eJB1QWuc06gx+eSgtlV1KirdVQ9WqqqTnrP2ntRtIRcucDAECN2Yk6IgGVyfa3B4rvDUpsbUpw0CJL2QLyzeJk2nXReXqsuTHjv0/Yp7t3ga24MkvdcnplgTxJ4rRoNh8QASYAcQJiBaei5BmMquEOcQN+aWjzAgQr6OLdOSmacx4iSIP9IB0HTmvl7wf9VHX18QxsX8R90Fw19kkDKfVYm38YAPCDlmZsZidOAUu+eIGUE5gHOvkAtYTfnw39MnaOKOQnUB0yQIJ3gDcI+a5Y8c+pNNSsyrtHVswJ+lvsgO9kkyjcZgMzWvaIDrEe7N29d48lHDdnKz2lzWhwEEw5s+hX7GHHL69tTeXpTRqmYknMQIniYXY7HfRg03ta0EWf+oEWmfVcvT2fVZUbNN4gB8wYIF9dN3xRAxBEOIIa+S0nQwbxxgr2dLhrK2x6ODDzbW5jJo+IkPpnR7f/AKGrT1V+BxveMLg4NDSASQTz0Glt/MLJpYyRB0OoOhROz6jKeYNAAqRmA1AHu8P2X6L16dhsXAVJe4wWPgsMyRGvlELQaIUMPWFOgzuxAjQzI335qp+LGUukc+qrHmjQrqRWDgtuteLkAgkctdy1aeJCpcbB7XKWZDNqIWttVjXQSAd5JAEn6qMzG1ZtnaYoUjUdoJgby7cAuewWBdiqrK1WWBoiDAidWjmRC2S+nUcXPc1+UkNAuGnQmN7ufNA7Viq1gaIyumLAgj4T6I7YePH6jM4p1QxogGxFo5GBqSPmjRSJMxfQF3uxIiFxG09tvp4y7C0syBodJa5pkB+Y9bxpC7XD7SBIaNYmBys70+qMZY2asamGs0K0lAy7UQBMXUhiDbSFXhzwttosFEUMQ5ogG3BDB4VoKOIzDYszfQrSBWEEbhsYQL3hSxlLaI05T9Fh7RrxiqZ95gB+P2WtVqzc7/kuc2nVzYtjRugfAk/NFjaZVVgKz2vhEMqLQsCchQaVYAoBMbQzsc0iQQQVk0cYXNh5/mUoZUPvs/7dUcdQD5LoC1c92gwL2kVqRhzdeh1DhvaeHPnaLDuqeqpJMoWji84HHgeW7qtCgCQFV0lQZxU3gTu9VdksqjRUJWVtDs9RruDqrS4i0hzhIBJvBvqfVD7X2fRo0mwwNaHWYAMpMHxEcQJvc3XRMpLme3+z6zqTHUWl4bmD2tEuGaIcBvFiDwnqvD1nFMuLLtnmo5Ta23m+yx5aeZA04XvfqsZuOfiSKTAXvcQMxMCOm4DWd/VauyewNfEOz1QaNIaFwh7h/Sw6dTx3rpaHZejRYW02wYhziZc7qY+AsvD0/QSSWx0wx3fPpw1GtUpgtzDLcEOaHDW9jovRexuFBod44Q558gBuHrPQhcrtDY4DzBzNtDRqXaQbab1sbGxtcktNMQ0tLspENygAZgTHlrZevpeLLHO3L8HXi4rLaj25D6ZD2Foa1oaRobn0Kx+zO2KVYPoYgAtIlojWDfKRoRY/FdTtis1xDA1ri5slpAMQJk+7eL/suG2zsoUK4DYYXD9M5Q4ncRu+a99eyetCdr9n30qjxQ/mMbTNS7hmyj2uAMW53XNU8c5zwGhxcTZo1J1iF7N2fdSfQGVrQXDK4x7Ri87zofQrjtnbLGBxr3MAe2o8saDZzMxHhM23xbzTRLa6nA4Ko1gFQi7BmYdzomx+EKpz2gFjGAvcCcpiGzoXTuk9eSuxOKcxwkFxN4bpB0kqjCYJ4uT7bnQTrrMERa3MrRNsrbmxiXB5mnYAhmUAEb7DfpfctfYGIIzMfMjTmBAsd/XVH7RwOdhFi5oBFvrOsKrYzZc0jcIO6NJ87Itu8Rlak9zS0GCQRM2BWMNh5XMkF5mXueczgdG5TFrifwro2NykmYbrB5ppBl5kQIvrbfH5qEZmVjKoU5zGfDdrhuDhaw6/RTDCSC4bxkcNBOpjVU7MxIrd6WtiDLv64jTgTlARtBmYZ785ixBEW9UWyxk9pMAKtJ3hJrMaS2IBAvv4Tu5J+x2Ms0O9tzATv5zyngtvHVstN02c6WsjUk6dEF2e2YKYHeZc4aCHNJO4D2rTpwRZl/hdj9r40Mp6E5rW1uhqGXu2tZADbTMkEbjzN/RFYt02WfTw5BI46o5bnbppYLEE66rRY+yxw/KLa/JHYWrIWni5Nb8Dg5TYVXTEqwqOSFevAJPUrC2Iw1sS+odGA/5n/tKh2h2pHgbdzrAfIfX8C29g7O7miGn2j4n/ANx/PmimxFFUtqLSrsWZVbBVQU0q9jlBzU7VBdCrqU7JwVLKg5HbGxjTOekLTce6N9uGl9yHwm0g4Q6WuB10PKQuxqU1z+1ezgf4qfhcN249OHTToo1KJwr8w1kjdxHEK4ggSuVZUfRdBkEagyB1Hu/JbmC2yHCHG/Ai/qNUWwQKxnRHU7hU08pEqwVEZVYyiSLLl8ZVcx35B6rqKlW1li41mbco3jdMvvmOmfC4iJP0I0UsJVc1zGw0MuMzdCY/Ud7ifjCVfZ0myHbRewy2Y/NRvTT045RdtrDO/iqDqToLhkqyJbFteO/0lZPazZFwRP8ALyhoAtpPoCtVm2S10FgJ4yQo19uBxhzQBxmfhCrtM9a8BNh9qqGGoMa4uL5l4yvAaTJIBiN+qftDRpFwqsfIeQ8w672TdrSbTvBUMdsTOJDQd6hszZNOmS+syoXyA3K0Obl0I4jUo6S4+46TZtECAHuLHCZf7QmDGYWIifNaOIqilRdUcQWsaSBziGi+8kj1QuEwrPCXEmTEbhbejMdlc3IAMvDWUY2G2TWz0s8lwJ3mdYtPAIrvGh/diM0SWN4aGfzeh6GHysyjwtHkAPso0sQxr82cZoibzHVGcssd0bWqim075mLb+fKViYMvykOcS/MSXHVwsB0gALRq7UokeJ/kAXH0GiD/AOp058DXkcTA+EouOfj01W4ABhDHBhIHitDY1N7BZuI2y2nTLaeWpUOpAOSfeM6nkFVicQ6u3IBkbMmTcxx5ckqGCa3g49Lfuq53L5D4avWcJe4mTPiAv5ab9y0qTrcOmii1qi2orpi5fAjqqTUUnvshC6NUc7RBer8JiMpQLZKsosJ/NeirFm3QMxoQO1tthjYGvDW/1PL1hQbg6hBDQbe0ZgN5OduPIS7op4LYjc2Z/iI0EW46cJ3eqx7Zuop7PbHJf39XXVjTu/qP5z4R0oKg0qTVWEn6LOxDbrRfogMRqqCSFGFNNCiIgqbXqBCiSipvKHJUyUO96B8TgmVWw8TwO8dCudx3ZuoyTTOdvDR4+hXRsqK9olFl04hu0HjwkuaRxFx1H51RVPa1QC4DhuIK6bF4BlQQ9od8x0OoWFjOytyaTy08Hf7h9ZWbGpZU8JtBpME5Twdp5HRGFgK5fE4TEUvbp5hxA+rbf6VRT2xGhcw8Dp6iR6wrGu2OqNEKp2EBWRhu0jt+Vw4iJ+CPpbcpu1seaL20PitnAlZVfZYJst1mKY+crwUDVF1W5lYBfs+pbxuP/kfJEZq3vDoWhFCu2RdNF+IVa706Fd+9rT5kfBWPxVTdlHlPzTt1UibGbKL3AnUHv9p7j529BZRGzRKMpvEKQci99UswgCuZRA0CmCmbUVS5WkApqDWEnkjsLspzzcwOVyjFDMcoYnDPafECJ4rp8HsXLcCD7zony4eiObskTLoJ4uGY/G3wU2x3xxtKiYFkZR2S9/stnmdF1rsKwXdBje6IHloEJidv0maHMeDdPXRN/DPf8QFh+ygMd64ke62w8zv+CMqtoUREQfdbr5nX7rIxfaGo+w8A5a/5vtCCbUTXyzbb7atbaBfAADWjRo0TMcgWORNNyqDGuVzChaZRLERN5QNcoipUQNWog0JTJpTSiHKiQnThBDIhatFaACrqU5RWUHEImlXTVqKqhAc18p3tQ1FyKCAeVRiNl0qnt02k8Yg+oRdSmqsygwcZ2Iouu0uaecOHxusqt2Qqs9h4Pm5vwMhdmXqmoUa7q4apsyu3Vk9AD8WwqH5xqxw83D7rtarUM5iaamTkxjCB+sef3CmNpnn/AKCujOHHAeicYBh1a30Cumu9gt204bj6D6FKrtkkQWn0/db52Wz3G+gUTstnuN9E0d7CZtkxAZ8B91azabyZy/8Ar91sDZzPdb6BS/gm7mj0TR3s1mPcdQfVoXQ4CvRDR/JzHi+p9BKB/huSXcppm2umpY6m3dRbyAzH1kfJTf2gpjRx6NaPquYDE8J2suhf2pH6WE83OA+AQdbtFVdoQ3+0fUysolNmTUNLa2Ic4y5xJ5mVXKjmUZVFkqTSqwrGNQE0iiqaFpNRlOyIJphTdVhCPxMIariVEE1sQhHVFUakqbQqrbyJZUySiHyp0kkDpJJIiqoxC1WJJIqsFEUqqSSAgFRfSlOkgGqUkO9qSSCl1NUuopJKqbulJtNJJBc2mpd0kkgY0VHu0kkDFigWJJIKyxQITpKqgWqJCSSgWVOGJJILGsVzKSdJESNWNFB2JSSQUurpgZSSQXMar2tTJIj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6" name="AutoShape 6" descr="data:image/jpeg;base64,/9j/4AAQSkZJRgABAQAAAQABAAD/2wCEAAkGBhQSEBQUEhQUFBQUFBQUFBUUFBUVFBQUFBQVFRQUFBQYHCYeFxkjGRQVIC8gIycpLCwsFR4xNTAqNSYrLCkBCQoKDgwOGA8PGikcHBwpKi0tKSwpKSwsKS0pKSkpKSkpKSkpLCkpKSksKSwsLCkpKSkvLCwsKSkpLCksLCksLP/AABEIAKcBLgMBIgACEQEDEQH/xAAbAAABBQEBAAAAAAAAAAAAAAAEAAECAwUGB//EAD4QAAEDAgMFBQcCBAUFAQAAAAEAAhEDIQQSMQVBUWFxBhMigZEyUqGxwdHwQuEUI2JyM5Ki0vEVQ4Kywgf/xAAaAQEBAQEBAQEAAAAAAAAAAAAAAQIDBAYF/8QAKBEBAQACAQQBAgYDAAAAAAAAAAECEQMEEiExURNhQXGhscHhIjJS/9oADAMBAAIRAxEAPwD2FJNKUroHSTSlKCUpkk0oHSTSnlA6SaUpQOkmlNKB0kyUoHSTSlKBJikSmLkDpKt1cKBxY5qNdtXpKgY1vNWMrA6FEssTSSSVQkkkkDJJJIEmSSQJMUkyBkkkkCSSSQJJJJBbKYlRJTSoqWZNmUCU0oLM6fOqi5NmVF+dNnVOdMaiAjOlnQ3eTp9go1KsAkmwBJjldTaC8yQXObM7Z0qlQU47tzhLC+IfyDtzuS3CSdSufHy4cs7sLuC7P0UTU5qAapALopi9IOUkPXrgI1jjtN9WEPUr/nKEHVxfp/ySfT5hCVMQSCHQCZkAzqTCO+OGmg7EfnwVRxGvUx0QTq8n856KsVpuDIMARpFzM87DyCOnaPOI/P24KJxEaIPvN/QeX2SujWmlQ2k5upJHOPmtKjjQ7SOi59OxxGn504I55cUydN3iWcLJw2McXQ4jSRzG8H+rT1R8o8+eFx9iEypBTioq5rZTKIeE8oEUyUpIEkmSQOmSSlA6SZKUEiolIlRJRSKjKUqDnKCWZRLkzWzfQcUziP23n+77IHDp++5RzDqeenkFW6pKbMguzpjBEHQqqVIFB5lt/ZjWVKlFrszW3ZOoBHskkXi1+srqewnaR1VpoVbvpsDmOn26dgJ3lzTYnf1WL2wwDqdfvNW1HAsP9WWHUzwmJHHyWFjmmm5lVjnAgNALSWm8QJGlyvm8OW9L1FmtS30r2UOT5kBs7a1Ku3NReHgRMagkTBG43V1Z/PS5HHgPX5L6OWWbhjN1PEYiB81kYvEnT8Itb0U8XivyeJv8JWLiMZ0Fjv5CI43+iPVjjoQ6oBa0cBzn6fPkh34qwOgMTu1BgQd0n1gIGripvrHqAeHwSZVvvAAn43+irrIP765njrxlWB356oOgbdJ9bgIpm4Xkg+W658yjWlzXeJ3JreeuaIA/LK9jfhA681RTADncXAWnUDwg8leyzS47h8tUKlQfM8nEHy3K4BV7LoQwn3iXHq66JDUZqsAjTX81Wlh6kt5oPKrcMYN96OXJNwaHKShCeVXkShJOClCBBydNCYCFBJMnCUKhkk5CaECSlJJAi5Qc5O4qsqBEp2MmSbAalM1sqeIdAjcPi79lBXVreUaDhzPNUFyiXJAoqRTJBSAVDAKYCSY1AEHO9r8ru7YbxLnDdBsDwJ8JHmuWfh8ze7dumTrMGQetwt/buIz13DTKA3nF3T8T6LOLTkMASSb6WAGp3D7BfF9Zy3k6nP7X9vDUgP8A/O9pFmKLDEVmuB/up5nA+mYea7oYqS86X6WBIF/I+q5TsNsQCpUxBJ8Ln06Y3Efqfxm8DzRNTabqb3h1/E5szB8MwDwEGZ5L6fo5ZxTf4+nXjnsZtDGWN4t9+HksPEYqSLD2m2A6XB+qbHY2dL2kX1jgPosXvbg74EfOV69u8aH8ZDmiHZSSC8NOVv6gTA3ARYcEfh6zXtDmEOFwCORj5rPwGOc3eY/3XBRuFblsNLAf03mJ4XaB0VbjSpN+Nvp9kY1pnoBF+J8U+QQrAfBHG/SDPncLQptVEu5Eh0eKCAeXA+iIyeEydb+qiRZLE2pcCQiFs0S08JgDcI0+SNAUMJSysA0V4CM32iGpnNVkKt4v6lEEU68gHWyn3qzdnPhgDrEzF76SjS1Hm5cLjfsIbUVgcgSE7apCrkPhJCtxCuZVlBIhOOasNE6qdNuax8vt9ioilNCc2OU9RzHH7pIpkkk6oqIShOAnAUFtAQHOP6Qfks+u785m5/OS0KlqLuYA9Xws2oZJUFakAkFJVTSkakKqpUQ7qqAl1ZV55WbjNrspgyQXAE5ARmJ4cj1We3tDUIEimzNcNhz3Ac/+AvHz9ZxcP+13+XkG9osG11PvLB9O4MxI3t58ufUrnNpYN1Wg1tOC51QEta4SW6THC4KOxbe8JLoeTrqMpA3a5dFlUKPdvL7ayJsQ4GYP7L5zm6rj5uf6kx1/P9tY11L638Hgjly/yqZgkWdUjhvJduXnO0O0j6r3OMS4y4NaMoIt7Rvu3LY292g/iWlzrECGtElrDacttZvPIcLcZ3ZJDWzH6ran7BfrcvP35axtkhuz06J2JzMY4E3HiBcDB0toQCNJ9So0XzIm8GOTtxB8o81i0sWWuAFwAQZ379FrYN4fdsgDivVxc3dqX29HHn3eL7aWE0H5ustjCtvB0MT53kLMw4/OhWrQtrcTHkftK9sejTSwpJzDeC4Dhr4DbdEI/DjTp+fJB0D9ka06cNei0lXQoYs/4beLh6C5+SdhMk6CB+8qykJcTwED6/nJEgvRSBVYVkoycoSucueo7QNtyABJPx+CKLlg9odtdy6gxoDnVqzWltv8OCajo5BRvCW3QCvtM16+WkRDRI14CSbTJPBdNgquUBriA6NAZ6LGpYOnRqGpSADXWygWabCQdBMBHYTC5X5nEOOoJ1b+BGuTVmmulCdl08KvzbNXSHdq6hh7qI1WxRw7YEGeabZSptsFCrhyPE3UbtxRLU6ztGZi294zM3223jmNWnqPoh6VUOaCNCj6zstUcHiD1Gh+KyqXgrVKe6c7ejrkKxRKZOktCsFPKiElBdVM0nCP0g+bX/noVlkoj/qYpPipPd1AGyBOV0xJO4eJB1QWuc06gx+eSgtlV1KirdVQ9WqqqTnrP2ntRtIRcucDAECN2Yk6IgGVyfa3B4rvDUpsbUpw0CJL2QLyzeJk2nXReXqsuTHjv0/Yp7t3ga24MkvdcnplgTxJ4rRoNh8QASYAcQJiBaei5BmMquEOcQN+aWjzAgQr6OLdOSmacx4iSIP9IB0HTmvl7wf9VHX18QxsX8R90Fw19kkDKfVYm38YAPCDlmZsZidOAUu+eIGUE5gHOvkAtYTfnw39MnaOKOQnUB0yQIJ3gDcI+a5Y8c+pNNSsyrtHVswJ+lvsgO9kkyjcZgMzWvaIDrEe7N29d48lHDdnKz2lzWhwEEw5s+hX7GHHL69tTeXpTRqmYknMQIniYXY7HfRg03ta0EWf+oEWmfVcvT2fVZUbNN4gB8wYIF9dN3xRAxBEOIIa+S0nQwbxxgr2dLhrK2x6ODDzbW5jJo+IkPpnR7f/AKGrT1V+BxveMLg4NDSASQTz0Glt/MLJpYyRB0OoOhROz6jKeYNAAqRmA1AHu8P2X6L16dhsXAVJe4wWPgsMyRGvlELQaIUMPWFOgzuxAjQzI335qp+LGUukc+qrHmjQrqRWDgtuteLkAgkctdy1aeJCpcbB7XKWZDNqIWttVjXQSAd5JAEn6qMzG1ZtnaYoUjUdoJgby7cAuewWBdiqrK1WWBoiDAidWjmRC2S+nUcXPc1+UkNAuGnQmN7ufNA7Viq1gaIyumLAgj4T6I7YePH6jM4p1QxogGxFo5GBqSPmjRSJMxfQF3uxIiFxG09tvp4y7C0syBodJa5pkB+Y9bxpC7XD7SBIaNYmBys70+qMZY2asamGs0K0lAy7UQBMXUhiDbSFXhzwttosFEUMQ5ogG3BDB4VoKOIzDYszfQrSBWEEbhsYQL3hSxlLaI05T9Fh7RrxiqZ95gB+P2WtVqzc7/kuc2nVzYtjRugfAk/NFjaZVVgKz2vhEMqLQsCchQaVYAoBMbQzsc0iQQQVk0cYXNh5/mUoZUPvs/7dUcdQD5LoC1c92gwL2kVqRhzdeh1DhvaeHPnaLDuqeqpJMoWji84HHgeW7qtCgCQFV0lQZxU3gTu9VdksqjRUJWVtDs9RruDqrS4i0hzhIBJvBvqfVD7X2fRo0mwwNaHWYAMpMHxEcQJvc3XRMpLme3+z6zqTHUWl4bmD2tEuGaIcBvFiDwnqvD1nFMuLLtnmo5Ta23m+yx5aeZA04XvfqsZuOfiSKTAXvcQMxMCOm4DWd/VauyewNfEOz1QaNIaFwh7h/Sw6dTx3rpaHZejRYW02wYhziZc7qY+AsvD0/QSSWx0wx3fPpw1GtUpgtzDLcEOaHDW9jovRexuFBod44Q558gBuHrPQhcrtDY4DzBzNtDRqXaQbab1sbGxtcktNMQ0tLspENygAZgTHlrZevpeLLHO3L8HXi4rLaj25D6ZD2Foa1oaRobn0Kx+zO2KVYPoYgAtIlojWDfKRoRY/FdTtis1xDA1ri5slpAMQJk+7eL/suG2zsoUK4DYYXD9M5Q4ncRu+a99eyetCdr9n30qjxQ/mMbTNS7hmyj2uAMW53XNU8c5zwGhxcTZo1J1iF7N2fdSfQGVrQXDK4x7Ri87zofQrjtnbLGBxr3MAe2o8saDZzMxHhM23xbzTRLa6nA4Ko1gFQi7BmYdzomx+EKpz2gFjGAvcCcpiGzoXTuk9eSuxOKcxwkFxN4bpB0kqjCYJ4uT7bnQTrrMERa3MrRNsrbmxiXB5mnYAhmUAEb7DfpfctfYGIIzMfMjTmBAsd/XVH7RwOdhFi5oBFvrOsKrYzZc0jcIO6NJ87Itu8Rlak9zS0GCQRM2BWMNh5XMkF5mXueczgdG5TFrifwro2NykmYbrB5ppBl5kQIvrbfH5qEZmVjKoU5zGfDdrhuDhaw6/RTDCSC4bxkcNBOpjVU7MxIrd6WtiDLv64jTgTlARtBmYZ785ixBEW9UWyxk9pMAKtJ3hJrMaS2IBAvv4Tu5J+x2Ms0O9tzATv5zyngtvHVstN02c6WsjUk6dEF2e2YKYHeZc4aCHNJO4D2rTpwRZl/hdj9r40Mp6E5rW1uhqGXu2tZADbTMkEbjzN/RFYt02WfTw5BI46o5bnbppYLEE66rRY+yxw/KLa/JHYWrIWni5Nb8Dg5TYVXTEqwqOSFevAJPUrC2Iw1sS+odGA/5n/tKh2h2pHgbdzrAfIfX8C29g7O7miGn2j4n/ANx/PmimxFFUtqLSrsWZVbBVQU0q9jlBzU7VBdCrqU7JwVLKg5HbGxjTOekLTce6N9uGl9yHwm0g4Q6WuB10PKQuxqU1z+1ezgf4qfhcN249OHTToo1KJwr8w1kjdxHEK4ggSuVZUfRdBkEagyB1Hu/JbmC2yHCHG/Ai/qNUWwQKxnRHU7hU08pEqwVEZVYyiSLLl8ZVcx35B6rqKlW1li41mbco3jdMvvmOmfC4iJP0I0UsJVc1zGw0MuMzdCY/Ud7ifjCVfZ0myHbRewy2Y/NRvTT045RdtrDO/iqDqToLhkqyJbFteO/0lZPazZFwRP8ALyhoAtpPoCtVm2S10FgJ4yQo19uBxhzQBxmfhCrtM9a8BNh9qqGGoMa4uL5l4yvAaTJIBiN+qftDRpFwqsfIeQ8w672TdrSbTvBUMdsTOJDQd6hszZNOmS+syoXyA3K0Obl0I4jUo6S4+46TZtECAHuLHCZf7QmDGYWIifNaOIqilRdUcQWsaSBziGi+8kj1QuEwrPCXEmTEbhbejMdlc3IAMvDWUY2G2TWz0s8lwJ3mdYtPAIrvGh/diM0SWN4aGfzeh6GHysyjwtHkAPso0sQxr82cZoibzHVGcssd0bWqim075mLb+fKViYMvykOcS/MSXHVwsB0gALRq7UokeJ/kAXH0GiD/AOp058DXkcTA+EouOfj01W4ABhDHBhIHitDY1N7BZuI2y2nTLaeWpUOpAOSfeM6nkFVicQ6u3IBkbMmTcxx5ckqGCa3g49Lfuq53L5D4avWcJe4mTPiAv5ab9y0qTrcOmii1qi2orpi5fAjqqTUUnvshC6NUc7RBer8JiMpQLZKsosJ/NeirFm3QMxoQO1tthjYGvDW/1PL1hQbg6hBDQbe0ZgN5OduPIS7op4LYjc2Z/iI0EW46cJ3eqx7Zuop7PbHJf39XXVjTu/qP5z4R0oKg0qTVWEn6LOxDbrRfogMRqqCSFGFNNCiIgqbXqBCiSipvKHJUyUO96B8TgmVWw8TwO8dCudx3ZuoyTTOdvDR4+hXRsqK9olFl04hu0HjwkuaRxFx1H51RVPa1QC4DhuIK6bF4BlQQ9od8x0OoWFjOytyaTy08Hf7h9ZWbGpZU8JtBpME5Twdp5HRGFgK5fE4TEUvbp5hxA+rbf6VRT2xGhcw8Dp6iR6wrGu2OqNEKp2EBWRhu0jt+Vw4iJ+CPpbcpu1seaL20PitnAlZVfZYJst1mKY+crwUDVF1W5lYBfs+pbxuP/kfJEZq3vDoWhFCu2RdNF+IVa706Fd+9rT5kfBWPxVTdlHlPzTt1UibGbKL3AnUHv9p7j529BZRGzRKMpvEKQci99UswgCuZRA0CmCmbUVS5WkApqDWEnkjsLspzzcwOVyjFDMcoYnDPafECJ4rp8HsXLcCD7zony4eiObskTLoJ4uGY/G3wU2x3xxtKiYFkZR2S9/stnmdF1rsKwXdBje6IHloEJidv0maHMeDdPXRN/DPf8QFh+ygMd64ke62w8zv+CMqtoUREQfdbr5nX7rIxfaGo+w8A5a/5vtCCbUTXyzbb7atbaBfAADWjRo0TMcgWORNNyqDGuVzChaZRLERN5QNcoipUQNWog0JTJpTSiHKiQnThBDIhatFaACrqU5RWUHEImlXTVqKqhAc18p3tQ1FyKCAeVRiNl0qnt02k8Yg+oRdSmqsygwcZ2Iouu0uaecOHxusqt2Qqs9h4Pm5vwMhdmXqmoUa7q4apsyu3Vk9AD8WwqH5xqxw83D7rtarUM5iaamTkxjCB+sef3CmNpnn/AKCujOHHAeicYBh1a30Cumu9gt204bj6D6FKrtkkQWn0/db52Wz3G+gUTstnuN9E0d7CZtkxAZ8B91azabyZy/8Ar91sDZzPdb6BS/gm7mj0TR3s1mPcdQfVoXQ4CvRDR/JzHi+p9BKB/huSXcppm2umpY6m3dRbyAzH1kfJTf2gpjRx6NaPquYDE8J2suhf2pH6WE83OA+AQdbtFVdoQ3+0fUysolNmTUNLa2Ic4y5xJ5mVXKjmUZVFkqTSqwrGNQE0iiqaFpNRlOyIJphTdVhCPxMIariVEE1sQhHVFUakqbQqrbyJZUySiHyp0kkDpJJIiqoxC1WJJIqsFEUqqSSAgFRfSlOkgGqUkO9qSSCl1NUuopJKqbulJtNJJBc2mpd0kkgY0VHu0kkDFigWJJIKyxQITpKqgWqJCSSgWVOGJJILGsVzKSdJESNWNFB2JSSQUurpgZSSQXMar2tTJIj/2Q==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7" name="AutoShape 8" descr="data:image/jpeg;base64,/9j/4AAQSkZJRgABAQAAAQABAAD/2wCEAAkGBhQSEBQUEhQUFBQUFBQUFBUUFBUVFBQUFBQVFRQUFBQYHCYeFxkjGRQVIC8gIycpLCwsFR4xNTAqNSYrLCkBCQoKDgwOGA8PGikcHBwpKi0tKSwpKSwsKS0pKSkpKSkpKSkpLCkpKSksKSwsLCkpKSkvLCwsKSkpLCksLCksLP/AABEIAKcBLgMBIgACEQEDEQH/xAAbAAABBQEBAAAAAAAAAAAAAAAEAAECAwUGB//EAD4QAAEDAgMFBQcCBAUFAQAAAAEAAhEDIQQSMQVBUWFxBhMigZEyUqGxwdHwQuEUI2JyM5Ki0vEVQ4Kywgf/xAAaAQEBAQEBAQEAAAAAAAAAAAAAAQIDBAYF/8QAKBEBAQACAQQBAgYDAAAAAAAAAAECEQMEEiExURNhQXGhscHhIjJS/9oADAMBAAIRAxEAPwD2FJNKUroHSTSlKCUpkk0oHSTSnlA6SaUpQOkmlNKB0kyUoHSTSlKBJikSmLkDpKt1cKBxY5qNdtXpKgY1vNWMrA6FEssTSSSVQkkkkDJJJIEmSSQJMUkyBkkkkCSSSQJJJJBbKYlRJTSoqWZNmUCU0oLM6fOqi5NmVF+dNnVOdMaiAjOlnQ3eTp9go1KsAkmwBJjldTaC8yQXObM7Z0qlQU47tzhLC+IfyDtzuS3CSdSufHy4cs7sLuC7P0UTU5qAapALopi9IOUkPXrgI1jjtN9WEPUr/nKEHVxfp/ySfT5hCVMQSCHQCZkAzqTCO+OGmg7EfnwVRxGvUx0QTq8n856KsVpuDIMARpFzM87DyCOnaPOI/P24KJxEaIPvN/QeX2SujWmlQ2k5upJHOPmtKjjQ7SOi59OxxGn504I55cUydN3iWcLJw2McXQ4jSRzG8H+rT1R8o8+eFx9iEypBTioq5rZTKIeE8oEUyUpIEkmSQOmSSlA6SZKUEiolIlRJRSKjKUqDnKCWZRLkzWzfQcUziP23n+77IHDp++5RzDqeenkFW6pKbMguzpjBEHQqqVIFB5lt/ZjWVKlFrszW3ZOoBHskkXi1+srqewnaR1VpoVbvpsDmOn26dgJ3lzTYnf1WL2wwDqdfvNW1HAsP9WWHUzwmJHHyWFjmmm5lVjnAgNALSWm8QJGlyvm8OW9L1FmtS30r2UOT5kBs7a1Ku3NReHgRMagkTBG43V1Z/PS5HHgPX5L6OWWbhjN1PEYiB81kYvEnT8Itb0U8XivyeJv8JWLiMZ0Fjv5CI43+iPVjjoQ6oBa0cBzn6fPkh34qwOgMTu1BgQd0n1gIGripvrHqAeHwSZVvvAAn43+irrIP765njrxlWB356oOgbdJ9bgIpm4Xkg+W658yjWlzXeJ3JreeuaIA/LK9jfhA681RTADncXAWnUDwg8leyzS47h8tUKlQfM8nEHy3K4BV7LoQwn3iXHq66JDUZqsAjTX81Wlh6kt5oPKrcMYN96OXJNwaHKShCeVXkShJOClCBBydNCYCFBJMnCUKhkk5CaECSlJJAi5Qc5O4qsqBEp2MmSbAalM1sqeIdAjcPi79lBXVreUaDhzPNUFyiXJAoqRTJBSAVDAKYCSY1AEHO9r8ru7YbxLnDdBsDwJ8JHmuWfh8ze7dumTrMGQetwt/buIz13DTKA3nF3T8T6LOLTkMASSb6WAGp3D7BfF9Zy3k6nP7X9vDUgP8A/O9pFmKLDEVmuB/up5nA+mYea7oYqS86X6WBIF/I+q5TsNsQCpUxBJ8Ln06Y3Efqfxm8DzRNTabqb3h1/E5szB8MwDwEGZ5L6fo5ZxTf4+nXjnsZtDGWN4t9+HksPEYqSLD2m2A6XB+qbHY2dL2kX1jgPosXvbg74EfOV69u8aH8ZDmiHZSSC8NOVv6gTA3ARYcEfh6zXtDmEOFwCORj5rPwGOc3eY/3XBRuFblsNLAf03mJ4XaB0VbjSpN+Nvp9kY1pnoBF+J8U+QQrAfBHG/SDPncLQptVEu5Eh0eKCAeXA+iIyeEydb+qiRZLE2pcCQiFs0S08JgDcI0+SNAUMJSysA0V4CM32iGpnNVkKt4v6lEEU68gHWyn3qzdnPhgDrEzF76SjS1Hm5cLjfsIbUVgcgSE7apCrkPhJCtxCuZVlBIhOOasNE6qdNuax8vt9ioilNCc2OU9RzHH7pIpkkk6oqIShOAnAUFtAQHOP6Qfks+u785m5/OS0KlqLuYA9Xws2oZJUFakAkFJVTSkakKqpUQ7qqAl1ZV55WbjNrspgyQXAE5ARmJ4cj1We3tDUIEimzNcNhz3Ac/+AvHz9ZxcP+13+XkG9osG11PvLB9O4MxI3t58ufUrnNpYN1Wg1tOC51QEta4SW6THC4KOxbe8JLoeTrqMpA3a5dFlUKPdvL7ayJsQ4GYP7L5zm6rj5uf6kx1/P9tY11L638Hgjly/yqZgkWdUjhvJduXnO0O0j6r3OMS4y4NaMoIt7Rvu3LY292g/iWlzrECGtElrDacttZvPIcLcZ3ZJDWzH6ran7BfrcvP35axtkhuz06J2JzMY4E3HiBcDB0toQCNJ9So0XzIm8GOTtxB8o81i0sWWuAFwAQZ379FrYN4fdsgDivVxc3dqX29HHn3eL7aWE0H5ustjCtvB0MT53kLMw4/OhWrQtrcTHkftK9sejTSwpJzDeC4Dhr4DbdEI/DjTp+fJB0D9ka06cNei0lXQoYs/4beLh6C5+SdhMk6CB+8qykJcTwED6/nJEgvRSBVYVkoycoSucueo7QNtyABJPx+CKLlg9odtdy6gxoDnVqzWltv8OCajo5BRvCW3QCvtM16+WkRDRI14CSbTJPBdNgquUBriA6NAZ6LGpYOnRqGpSADXWygWabCQdBMBHYTC5X5nEOOoJ1b+BGuTVmmulCdl08KvzbNXSHdq6hh7qI1WxRw7YEGeabZSptsFCrhyPE3UbtxRLU6ztGZi294zM3223jmNWnqPoh6VUOaCNCj6zstUcHiD1Gh+KyqXgrVKe6c7ejrkKxRKZOktCsFPKiElBdVM0nCP0g+bX/noVlkoj/qYpPipPd1AGyBOV0xJO4eJB1QWuc06gx+eSgtlV1KirdVQ9WqqqTnrP2ntRtIRcucDAECN2Yk6IgGVyfa3B4rvDUpsbUpw0CJL2QLyzeJk2nXReXqsuTHjv0/Yp7t3ga24MkvdcnplgTxJ4rRoNh8QASYAcQJiBaei5BmMquEOcQN+aWjzAgQr6OLdOSmacx4iSIP9IB0HTmvl7wf9VHX18QxsX8R90Fw19kkDKfVYm38YAPCDlmZsZidOAUu+eIGUE5gHOvkAtYTfnw39MnaOKOQnUB0yQIJ3gDcI+a5Y8c+pNNSsyrtHVswJ+lvsgO9kkyjcZgMzWvaIDrEe7N29d48lHDdnKz2lzWhwEEw5s+hX7GHHL69tTeXpTRqmYknMQIniYXY7HfRg03ta0EWf+oEWmfVcvT2fVZUbNN4gB8wYIF9dN3xRAxBEOIIa+S0nQwbxxgr2dLhrK2x6ODDzbW5jJo+IkPpnR7f/AKGrT1V+BxveMLg4NDSASQTz0Glt/MLJpYyRB0OoOhROz6jKeYNAAqRmA1AHu8P2X6L16dhsXAVJe4wWPgsMyRGvlELQaIUMPWFOgzuxAjQzI335qp+LGUukc+qrHmjQrqRWDgtuteLkAgkctdy1aeJCpcbB7XKWZDNqIWttVjXQSAd5JAEn6qMzG1ZtnaYoUjUdoJgby7cAuewWBdiqrK1WWBoiDAidWjmRC2S+nUcXPc1+UkNAuGnQmN7ufNA7Viq1gaIyumLAgj4T6I7YePH6jM4p1QxogGxFo5GBqSPmjRSJMxfQF3uxIiFxG09tvp4y7C0syBodJa5pkB+Y9bxpC7XD7SBIaNYmBys70+qMZY2asamGs0K0lAy7UQBMXUhiDbSFXhzwttosFEUMQ5ogG3BDB4VoKOIzDYszfQrSBWEEbhsYQL3hSxlLaI05T9Fh7RrxiqZ95gB+P2WtVqzc7/kuc2nVzYtjRugfAk/NFjaZVVgKz2vhEMqLQsCchQaVYAoBMbQzsc0iQQQVk0cYXNh5/mUoZUPvs/7dUcdQD5LoC1c92gwL2kVqRhzdeh1DhvaeHPnaLDuqeqpJMoWji84HHgeW7qtCgCQFV0lQZxU3gTu9VdksqjRUJWVtDs9RruDqrS4i0hzhIBJvBvqfVD7X2fRo0mwwNaHWYAMpMHxEcQJvc3XRMpLme3+z6zqTHUWl4bmD2tEuGaIcBvFiDwnqvD1nFMuLLtnmo5Ta23m+yx5aeZA04XvfqsZuOfiSKTAXvcQMxMCOm4DWd/VauyewNfEOz1QaNIaFwh7h/Sw6dTx3rpaHZejRYW02wYhziZc7qY+AsvD0/QSSWx0wx3fPpw1GtUpgtzDLcEOaHDW9jovRexuFBod44Q558gBuHrPQhcrtDY4DzBzNtDRqXaQbab1sbGxtcktNMQ0tLspENygAZgTHlrZevpeLLHO3L8HXi4rLaj25D6ZD2Foa1oaRobn0Kx+zO2KVYPoYgAtIlojWDfKRoRY/FdTtis1xDA1ri5slpAMQJk+7eL/suG2zsoUK4DYYXD9M5Q4ncRu+a99eyetCdr9n30qjxQ/mMbTNS7hmyj2uAMW53XNU8c5zwGhxcTZo1J1iF7N2fdSfQGVrQXDK4x7Ri87zofQrjtnbLGBxr3MAe2o8saDZzMxHhM23xbzTRLa6nA4Ko1gFQi7BmYdzomx+EKpz2gFjGAvcCcpiGzoXTuk9eSuxOKcxwkFxN4bpB0kqjCYJ4uT7bnQTrrMERa3MrRNsrbmxiXB5mnYAhmUAEb7DfpfctfYGIIzMfMjTmBAsd/XVH7RwOdhFi5oBFvrOsKrYzZc0jcIO6NJ87Itu8Rlak9zS0GCQRM2BWMNh5XMkF5mXueczgdG5TFrifwro2NykmYbrB5ppBl5kQIvrbfH5qEZmVjKoU5zGfDdrhuDhaw6/RTDCSC4bxkcNBOpjVU7MxIrd6WtiDLv64jTgTlARtBmYZ785ixBEW9UWyxk9pMAKtJ3hJrMaS2IBAvv4Tu5J+x2Ms0O9tzATv5zyngtvHVstN02c6WsjUk6dEF2e2YKYHeZc4aCHNJO4D2rTpwRZl/hdj9r40Mp6E5rW1uhqGXu2tZADbTMkEbjzN/RFYt02WfTw5BI46o5bnbppYLEE66rRY+yxw/KLa/JHYWrIWni5Nb8Dg5TYVXTEqwqOSFevAJPUrC2Iw1sS+odGA/5n/tKh2h2pHgbdzrAfIfX8C29g7O7miGn2j4n/ANx/PmimxFFUtqLSrsWZVbBVQU0q9jlBzU7VBdCrqU7JwVLKg5HbGxjTOekLTce6N9uGl9yHwm0g4Q6WuB10PKQuxqU1z+1ezgf4qfhcN249OHTToo1KJwr8w1kjdxHEK4ggSuVZUfRdBkEagyB1Hu/JbmC2yHCHG/Ai/qNUWwQKxnRHU7hU08pEqwVEZVYyiSLLl8ZVcx35B6rqKlW1li41mbco3jdMvvmOmfC4iJP0I0UsJVc1zGw0MuMzdCY/Ud7ifjCVfZ0myHbRewy2Y/NRvTT045RdtrDO/iqDqToLhkqyJbFteO/0lZPazZFwRP8ALyhoAtpPoCtVm2S10FgJ4yQo19uBxhzQBxmfhCrtM9a8BNh9qqGGoMa4uL5l4yvAaTJIBiN+qftDRpFwqsfIeQ8w672TdrSbTvBUMdsTOJDQd6hszZNOmS+syoXyA3K0Obl0I4jUo6S4+46TZtECAHuLHCZf7QmDGYWIifNaOIqilRdUcQWsaSBziGi+8kj1QuEwrPCXEmTEbhbejMdlc3IAMvDWUY2G2TWz0s8lwJ3mdYtPAIrvGh/diM0SWN4aGfzeh6GHysyjwtHkAPso0sQxr82cZoibzHVGcssd0bWqim075mLb+fKViYMvykOcS/MSXHVwsB0gALRq7UokeJ/kAXH0GiD/AOp058DXkcTA+EouOfj01W4ABhDHBhIHitDY1N7BZuI2y2nTLaeWpUOpAOSfeM6nkFVicQ6u3IBkbMmTcxx5ckqGCa3g49Lfuq53L5D4avWcJe4mTPiAv5ab9y0qTrcOmii1qi2orpi5fAjqqTUUnvshC6NUc7RBer8JiMpQLZKsosJ/NeirFm3QMxoQO1tthjYGvDW/1PL1hQbg6hBDQbe0ZgN5OduPIS7op4LYjc2Z/iI0EW46cJ3eqx7Zuop7PbHJf39XXVjTu/qP5z4R0oKg0qTVWEn6LOxDbrRfogMRqqCSFGFNNCiIgqbXqBCiSipvKHJUyUO96B8TgmVWw8TwO8dCudx3ZuoyTTOdvDR4+hXRsqK9olFl04hu0HjwkuaRxFx1H51RVPa1QC4DhuIK6bF4BlQQ9od8x0OoWFjOytyaTy08Hf7h9ZWbGpZU8JtBpME5Twdp5HRGFgK5fE4TEUvbp5hxA+rbf6VRT2xGhcw8Dp6iR6wrGu2OqNEKp2EBWRhu0jt+Vw4iJ+CPpbcpu1seaL20PitnAlZVfZYJst1mKY+crwUDVF1W5lYBfs+pbxuP/kfJEZq3vDoWhFCu2RdNF+IVa706Fd+9rT5kfBWPxVTdlHlPzTt1UibGbKL3AnUHv9p7j529BZRGzRKMpvEKQci99UswgCuZRA0CmCmbUVS5WkApqDWEnkjsLspzzcwOVyjFDMcoYnDPafECJ4rp8HsXLcCD7zony4eiObskTLoJ4uGY/G3wU2x3xxtKiYFkZR2S9/stnmdF1rsKwXdBje6IHloEJidv0maHMeDdPXRN/DPf8QFh+ygMd64ke62w8zv+CMqtoUREQfdbr5nX7rIxfaGo+w8A5a/5vtCCbUTXyzbb7atbaBfAADWjRo0TMcgWORNNyqDGuVzChaZRLERN5QNcoipUQNWog0JTJpTSiHKiQnThBDIhatFaACrqU5RWUHEImlXTVqKqhAc18p3tQ1FyKCAeVRiNl0qnt02k8Yg+oRdSmqsygwcZ2Iouu0uaecOHxusqt2Qqs9h4Pm5vwMhdmXqmoUa7q4apsyu3Vk9AD8WwqH5xqxw83D7rtarUM5iaamTkxjCB+sef3CmNpnn/AKCujOHHAeicYBh1a30Cumu9gt204bj6D6FKrtkkQWn0/db52Wz3G+gUTstnuN9E0d7CZtkxAZ8B91azabyZy/8Ar91sDZzPdb6BS/gm7mj0TR3s1mPcdQfVoXQ4CvRDR/JzHi+p9BKB/huSXcppm2umpY6m3dRbyAzH1kfJTf2gpjRx6NaPquYDE8J2suhf2pH6WE83OA+AQdbtFVdoQ3+0fUysolNmTUNLa2Ic4y5xJ5mVXKjmUZVFkqTSqwrGNQE0iiqaFpNRlOyIJphTdVhCPxMIariVEE1sQhHVFUakqbQqrbyJZUySiHyp0kkDpJJIiqoxC1WJJIqsFEUqqSSAgFRfSlOkgGqUkO9qSSCl1NUuopJKqbulJtNJJBc2mpd0kkgY0VHu0kkDFigWJJIKyxQITpKqgWqJCSSgWVOGJJILGsVzKSdJESNWNFB2JSSQUurpgZSSQXMar2tTJIj/2Q==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pic>
        <p:nvPicPr>
          <p:cNvPr id="8202" name="Picture 10" descr="http://static3.depositphotos.com/1001719/168/i/950/depositphotos_1689390-Collage-of-pink-Ice-crea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2819400"/>
            <a:ext cx="3116262" cy="311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748949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Period: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Attacked Poodle</a:t>
            </a:r>
          </a:p>
          <a:p>
            <a:pPr lvl="1"/>
            <a:r>
              <a:rPr lang="en-US" dirty="0" smtClean="0"/>
              <a:t>Students are to work individually</a:t>
            </a:r>
          </a:p>
          <a:p>
            <a:pPr lvl="1"/>
            <a:r>
              <a:rPr lang="en-US" dirty="0" smtClean="0"/>
              <a:t>Students are to read the opener and the hints given to figure out which dog attacked the poodle…or better yet, which dog did not attack the poodle.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On the back of the poodle WS (which is blank), complete a CER Model (Claim, Evidence, Reasoning) using your paper to help.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222</Words>
  <Application>Microsoft Office PowerPoint</Application>
  <PresentationFormat>On-screen Show (4:3)</PresentationFormat>
  <Paragraphs>16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DO NOW: This picture was used to advertise a product. Based on the picture what product was being advertised? </vt:lpstr>
      <vt:lpstr>AIM: How well do we observe?</vt:lpstr>
      <vt:lpstr>Making accurate observations can be difficult because there is so much information stimulating our senses, our brains apply an unconscious filter. </vt:lpstr>
      <vt:lpstr> For example our brains will fill in missing information, that is not really there.</vt:lpstr>
      <vt:lpstr>Our brains will also apply prior knowledge to new situations.</vt:lpstr>
      <vt:lpstr>Work Period: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Ginny</dc:creator>
  <cp:lastModifiedBy>Patricia</cp:lastModifiedBy>
  <cp:revision>19</cp:revision>
  <dcterms:created xsi:type="dcterms:W3CDTF">2013-09-07T20:29:43Z</dcterms:created>
  <dcterms:modified xsi:type="dcterms:W3CDTF">2019-09-12T02:00:15Z</dcterms:modified>
</cp:coreProperties>
</file>